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2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9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1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14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12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71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8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33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8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3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3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1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21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F1716-EE12-4919-ACF7-ADB09C064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3047" y="1113282"/>
            <a:ext cx="2617177" cy="239668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>
                <a:solidFill>
                  <a:schemeClr val="bg1"/>
                </a:solidFill>
              </a:rPr>
              <a:t>MÁME RÁDI POHÁDKY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76F1F6-43F1-4EFB-8067-6DF9900C4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4999" y="3602038"/>
            <a:ext cx="2625226" cy="205272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28.2.-11.3.2022</a:t>
            </a:r>
          </a:p>
        </p:txBody>
      </p:sp>
      <p:sp>
        <p:nvSpPr>
          <p:cNvPr id="13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bsahuje obrázek: ">
            <a:extLst>
              <a:ext uri="{FF2B5EF4-FFF2-40B4-BE49-F238E27FC236}">
                <a16:creationId xmlns:a16="http://schemas.microsoft.com/office/drawing/2014/main" id="{2FDB95A3-308C-41E9-A649-92B49010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r="11831" b="1"/>
          <a:stretch/>
        </p:blipFill>
        <p:spPr bwMode="auto">
          <a:xfrm>
            <a:off x="839241" y="1136606"/>
            <a:ext cx="4584286" cy="45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97631DA-50FF-45D2-8B38-36F74880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33777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3800" b="1" dirty="0">
                <a:solidFill>
                  <a:schemeClr val="bg1"/>
                </a:solidFill>
              </a:rPr>
              <a:t>Třídění perníčků podle tvaru</a:t>
            </a:r>
            <a:br>
              <a:rPr lang="cs-CZ" sz="3800" b="1" dirty="0">
                <a:solidFill>
                  <a:schemeClr val="bg1"/>
                </a:solidFill>
              </a:rPr>
            </a:br>
            <a:br>
              <a:rPr lang="cs-CZ" sz="3800" b="1" dirty="0">
                <a:solidFill>
                  <a:schemeClr val="bg1"/>
                </a:solidFill>
              </a:rPr>
            </a:br>
            <a:r>
              <a:rPr lang="cs-CZ" sz="3800" b="1" dirty="0">
                <a:solidFill>
                  <a:schemeClr val="bg1"/>
                </a:solidFill>
              </a:rPr>
              <a:t>skupinová práce dětí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9" name="Round Diagonal Corner Rectangle 6">
            <a:extLst>
              <a:ext uri="{FF2B5EF4-FFF2-40B4-BE49-F238E27FC236}">
                <a16:creationId xmlns:a16="http://schemas.microsoft.com/office/drawing/2014/main" id="{BE7A9F7E-BE19-424B-8184-999789F57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patro, interiér, dítě&#10;&#10;Popis byl vytvořen automaticky">
            <a:extLst>
              <a:ext uri="{FF2B5EF4-FFF2-40B4-BE49-F238E27FC236}">
                <a16:creationId xmlns:a16="http://schemas.microsoft.com/office/drawing/2014/main" id="{0B928A8F-F03D-4B2C-BCA7-EBA5778A4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8" r="1853" b="-3"/>
          <a:stretch/>
        </p:blipFill>
        <p:spPr>
          <a:xfrm>
            <a:off x="839241" y="1129790"/>
            <a:ext cx="2230746" cy="4590930"/>
          </a:xfrm>
          <a:prstGeom prst="rect">
            <a:avLst/>
          </a:prstGeom>
        </p:spPr>
      </p:pic>
      <p:pic>
        <p:nvPicPr>
          <p:cNvPr id="6" name="Obrázek 5" descr="Obsah obrázku patro, interiér, dítě, osoba&#10;&#10;Popis byl vytvořen automaticky">
            <a:extLst>
              <a:ext uri="{FF2B5EF4-FFF2-40B4-BE49-F238E27FC236}">
                <a16:creationId xmlns:a16="http://schemas.microsoft.com/office/drawing/2014/main" id="{4B9ABFC2-CF50-4FD7-A6E6-8822A3D4C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7" r="8954" b="-3"/>
          <a:stretch/>
        </p:blipFill>
        <p:spPr>
          <a:xfrm>
            <a:off x="3192781" y="1129788"/>
            <a:ext cx="2230746" cy="45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osoba, interiér, patro&#10;&#10;Popis byl vytvořen automaticky">
            <a:extLst>
              <a:ext uri="{FF2B5EF4-FFF2-40B4-BE49-F238E27FC236}">
                <a16:creationId xmlns:a16="http://schemas.microsoft.com/office/drawing/2014/main" id="{0B29788C-7BEB-43C4-89EB-AC427029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0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malé, interiér, patro&#10;&#10;Popis byl vytvořen automaticky">
            <a:extLst>
              <a:ext uri="{FF2B5EF4-FFF2-40B4-BE49-F238E27FC236}">
                <a16:creationId xmlns:a16="http://schemas.microsoft.com/office/drawing/2014/main" id="{6AE70268-1CEC-4FDE-8A47-EA0BD7857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6CB247D9-1A33-4AAC-92A6-7C218D53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4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dítě, patro&#10;&#10;Popis byl vytvořen automaticky">
            <a:extLst>
              <a:ext uri="{FF2B5EF4-FFF2-40B4-BE49-F238E27FC236}">
                <a16:creationId xmlns:a16="http://schemas.microsoft.com/office/drawing/2014/main" id="{48DC236A-1DD3-454C-8239-DB81ED124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ítě, osoba, malé&#10;&#10;Popis byl vytvořen automaticky">
            <a:extLst>
              <a:ext uri="{FF2B5EF4-FFF2-40B4-BE49-F238E27FC236}">
                <a16:creationId xmlns:a16="http://schemas.microsoft.com/office/drawing/2014/main" id="{27A18414-B72C-41E7-B133-CC8F7626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6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4428A9D-921F-41FC-A1B7-CC26F6D4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b="1" dirty="0">
                <a:solidFill>
                  <a:schemeClr val="bg1"/>
                </a:solidFill>
              </a:rPr>
              <a:t>Počítáme zdobení - barvičky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dítě, osoba, interiér, patro&#10;&#10;Popis byl vytvořen automaticky">
            <a:extLst>
              <a:ext uri="{FF2B5EF4-FFF2-40B4-BE49-F238E27FC236}">
                <a16:creationId xmlns:a16="http://schemas.microsoft.com/office/drawing/2014/main" id="{A3929B37-68EA-4F33-8A28-C83278147F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7" b="22108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93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844AFA6-8B09-46B2-AEE1-F204CBD7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Tvoříme perníkovou chaloupku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zeď, osoba&#10;&#10;Popis byl vytvořen automaticky">
            <a:extLst>
              <a:ext uri="{FF2B5EF4-FFF2-40B4-BE49-F238E27FC236}">
                <a16:creationId xmlns:a16="http://schemas.microsoft.com/office/drawing/2014/main" id="{B6E4DEC1-7C62-48EB-AE0E-EDC9BE172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87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tě, interiér, chlapec&#10;&#10;Popis byl vytvořen automaticky">
            <a:extLst>
              <a:ext uri="{FF2B5EF4-FFF2-40B4-BE49-F238E27FC236}">
                <a16:creationId xmlns:a16="http://schemas.microsoft.com/office/drawing/2014/main" id="{B5D3A079-D70E-41B4-8CB7-F3472011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97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tě, stůl, interiér&#10;&#10;Popis byl vytvořen automaticky">
            <a:extLst>
              <a:ext uri="{FF2B5EF4-FFF2-40B4-BE49-F238E27FC236}">
                <a16:creationId xmlns:a16="http://schemas.microsoft.com/office/drawing/2014/main" id="{03613716-7DF5-49FA-B779-94D89495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F987C-E7C4-4E6D-855B-39246D81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ZÁMĚR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D6909A-0D87-4910-B2F0-D7EE53D0A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Záměrem je poznávání klasických pohádek. 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Naučit děti rozpoznat dobro a zlo a umět správně reagovat na nebezpečné situace i v životě. 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Záměrem je také obohatit slovní zásobu dětí a podporovat vztah ke knihám.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579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osoba, interiér, malé&#10;&#10;Popis byl vytvořen automaticky">
            <a:extLst>
              <a:ext uri="{FF2B5EF4-FFF2-40B4-BE49-F238E27FC236}">
                <a16:creationId xmlns:a16="http://schemas.microsoft.com/office/drawing/2014/main" id="{FAAB39CC-4B36-4783-9462-16DB3982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5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, dítě, patro&#10;&#10;Popis byl vytvořen automaticky">
            <a:extLst>
              <a:ext uri="{FF2B5EF4-FFF2-40B4-BE49-F238E27FC236}">
                <a16:creationId xmlns:a16="http://schemas.microsoft.com/office/drawing/2014/main" id="{8A3049B9-F4F4-437F-B4DB-183BF02D4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8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dítě, interiér, patro&#10;&#10;Popis byl vytvořen automaticky">
            <a:extLst>
              <a:ext uri="{FF2B5EF4-FFF2-40B4-BE49-F238E27FC236}">
                <a16:creationId xmlns:a16="http://schemas.microsoft.com/office/drawing/2014/main" id="{1E872EE1-B948-4FC4-A630-46D8D6918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dítě, interiér, osoba, malé&#10;&#10;Popis byl vytvořen automaticky">
            <a:extLst>
              <a:ext uri="{FF2B5EF4-FFF2-40B4-BE49-F238E27FC236}">
                <a16:creationId xmlns:a16="http://schemas.microsoft.com/office/drawing/2014/main" id="{D9395FE6-8DEA-48B3-BE83-F4F5FAECF6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8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osoba, dítě&#10;&#10;Popis byl vytvořen automaticky">
            <a:extLst>
              <a:ext uri="{FF2B5EF4-FFF2-40B4-BE49-F238E27FC236}">
                <a16:creationId xmlns:a16="http://schemas.microsoft.com/office/drawing/2014/main" id="{5F4930E4-9575-416D-BA01-FD85CB455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text, dítě, osoba, interiér&#10;&#10;Popis byl vytvořen automaticky">
            <a:extLst>
              <a:ext uri="{FF2B5EF4-FFF2-40B4-BE49-F238E27FC236}">
                <a16:creationId xmlns:a16="http://schemas.microsoft.com/office/drawing/2014/main" id="{E59FE921-5602-48D8-81B5-FE0947658E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63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B440BF1F-561B-46F3-ABA6-A266DE506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3" r="-2" b="-2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text, interiér, dítě, osoba&#10;&#10;Popis byl vytvořen automaticky">
            <a:extLst>
              <a:ext uri="{FF2B5EF4-FFF2-40B4-BE49-F238E27FC236}">
                <a16:creationId xmlns:a16="http://schemas.microsoft.com/office/drawing/2014/main" id="{09BFE032-A888-479E-A86A-2D09ABE6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4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C456976-FC2A-42A5-B86C-A7DFB2A3E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3800" b="1" dirty="0">
                <a:solidFill>
                  <a:schemeClr val="bg1"/>
                </a:solidFill>
              </a:rPr>
              <a:t>Moje oblíbená pohádka – kresba tuší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9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patro, stůl, jídelní stůl&#10;&#10;Popis byl vytvořen automaticky">
            <a:extLst>
              <a:ext uri="{FF2B5EF4-FFF2-40B4-BE49-F238E27FC236}">
                <a16:creationId xmlns:a16="http://schemas.microsoft.com/office/drawing/2014/main" id="{8F4A6C03-8585-40A8-9E42-D946A4386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6" r="1601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stůl&#10;&#10;Popis byl vytvořen automaticky">
            <a:extLst>
              <a:ext uri="{FF2B5EF4-FFF2-40B4-BE49-F238E27FC236}">
                <a16:creationId xmlns:a16="http://schemas.microsoft.com/office/drawing/2014/main" id="{F72B4CBB-C406-499A-953C-E08380BF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74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vsedě, osoba&#10;&#10;Popis byl vytvořen automaticky">
            <a:extLst>
              <a:ext uri="{FF2B5EF4-FFF2-40B4-BE49-F238E27FC236}">
                <a16:creationId xmlns:a16="http://schemas.microsoft.com/office/drawing/2014/main" id="{CE20C40E-E500-482F-A90F-C982B4B5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7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tro&#10;&#10;Popis byl vytvořen automaticky">
            <a:extLst>
              <a:ext uri="{FF2B5EF4-FFF2-40B4-BE49-F238E27FC236}">
                <a16:creationId xmlns:a16="http://schemas.microsoft.com/office/drawing/2014/main" id="{60F1A694-2877-42A2-B254-3FBB5474E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24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osoba, chlapec&#10;&#10;Popis byl vytvořen automaticky">
            <a:extLst>
              <a:ext uri="{FF2B5EF4-FFF2-40B4-BE49-F238E27FC236}">
                <a16:creationId xmlns:a16="http://schemas.microsoft.com/office/drawing/2014/main" id="{00AED21B-1A25-410D-90D4-86BE44B9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3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65" name="Rectangle 6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7458021-43CA-46E2-8266-78BAC2C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89" y="618518"/>
            <a:ext cx="2313668" cy="147857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Skládání perníčků podle předlohy</a:t>
            </a:r>
          </a:p>
        </p:txBody>
      </p:sp>
      <p:pic>
        <p:nvPicPr>
          <p:cNvPr id="7" name="Zástupný obsah 6" descr="Obsah obrázku text, interiér, patro&#10;&#10;Popis byl vytvořen automaticky">
            <a:extLst>
              <a:ext uri="{FF2B5EF4-FFF2-40B4-BE49-F238E27FC236}">
                <a16:creationId xmlns:a16="http://schemas.microsoft.com/office/drawing/2014/main" id="{5E987D35-76BC-441A-AA26-887AEF241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267"/>
          <a:stretch/>
        </p:blipFill>
        <p:spPr>
          <a:xfrm>
            <a:off x="-4197" y="10"/>
            <a:ext cx="5668905" cy="685799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1" name="Content Placeholder 60">
            <a:extLst>
              <a:ext uri="{FF2B5EF4-FFF2-40B4-BE49-F238E27FC236}">
                <a16:creationId xmlns:a16="http://schemas.microsoft.com/office/drawing/2014/main" id="{44ED52AE-4218-CD7D-60CC-A728471A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889" y="2249487"/>
            <a:ext cx="2313669" cy="354171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Zrakové vnímání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9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2788CBA-A594-4A66-A6C6-84FB4B1B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Vymalování barvami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dítě, vsedě, interiér&#10;&#10;Popis byl vytvořen automaticky">
            <a:extLst>
              <a:ext uri="{FF2B5EF4-FFF2-40B4-BE49-F238E27FC236}">
                <a16:creationId xmlns:a16="http://schemas.microsoft.com/office/drawing/2014/main" id="{B47C2254-9E1C-42F8-9495-4D3DCDC64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5" r="2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8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interiér, malé, chlapec&#10;&#10;Popis byl vytvořen automaticky">
            <a:extLst>
              <a:ext uri="{FF2B5EF4-FFF2-40B4-BE49-F238E27FC236}">
                <a16:creationId xmlns:a16="http://schemas.microsoft.com/office/drawing/2014/main" id="{977836F6-0C2A-4748-8A9B-9E5FA081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0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atro, vsedě, osoba&#10;&#10;Popis byl vytvořen automaticky">
            <a:extLst>
              <a:ext uri="{FF2B5EF4-FFF2-40B4-BE49-F238E27FC236}">
                <a16:creationId xmlns:a16="http://schemas.microsoft.com/office/drawing/2014/main" id="{BEA35614-CAA1-427A-9BB0-F380856E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06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osoba, interiér, chlapec&#10;&#10;Popis byl vytvořen automaticky">
            <a:extLst>
              <a:ext uri="{FF2B5EF4-FFF2-40B4-BE49-F238E27FC236}">
                <a16:creationId xmlns:a16="http://schemas.microsoft.com/office/drawing/2014/main" id="{4A8EAABB-A953-4485-BA46-36E4162D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59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vsedě, malé&#10;&#10;Popis byl vytvořen automaticky">
            <a:extLst>
              <a:ext uri="{FF2B5EF4-FFF2-40B4-BE49-F238E27FC236}">
                <a16:creationId xmlns:a16="http://schemas.microsoft.com/office/drawing/2014/main" id="{2743C787-6BC6-4699-A068-FA6B6425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, interiér&#10;&#10;Popis byl vytvořen automaticky">
            <a:extLst>
              <a:ext uri="{FF2B5EF4-FFF2-40B4-BE49-F238E27FC236}">
                <a16:creationId xmlns:a16="http://schemas.microsoft.com/office/drawing/2014/main" id="{48F87564-A06C-402E-9016-FA65B18F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0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tůl, interiér, chlapec&#10;&#10;Popis byl vytvořen automaticky">
            <a:extLst>
              <a:ext uri="{FF2B5EF4-FFF2-40B4-BE49-F238E27FC236}">
                <a16:creationId xmlns:a16="http://schemas.microsoft.com/office/drawing/2014/main" id="{2ED0001A-9F06-4549-B9EF-A692CB5A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88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2093527-35EB-440D-A08E-328D4995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Máme i čas na to, prohlédnout si své portfolio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atro, interiér, osoba, rodina&#10;&#10;Popis byl vytvořen automaticky">
            <a:extLst>
              <a:ext uri="{FF2B5EF4-FFF2-40B4-BE49-F238E27FC236}">
                <a16:creationId xmlns:a16="http://schemas.microsoft.com/office/drawing/2014/main" id="{A56B633A-3399-475B-A57F-8636C9DC4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5" r="6663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4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patro&#10;&#10;Popis byl vytvořen automaticky">
            <a:extLst>
              <a:ext uri="{FF2B5EF4-FFF2-40B4-BE49-F238E27FC236}">
                <a16:creationId xmlns:a16="http://schemas.microsoft.com/office/drawing/2014/main" id="{64FC1C76-35C7-4291-8817-1714B674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E9736C8-1F83-43EF-84B0-EDEA1B4E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Prohlížíme si a povídáme u pohádkových knih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interiér, postel, police&#10;&#10;Popis byl vytvořen automaticky">
            <a:extLst>
              <a:ext uri="{FF2B5EF4-FFF2-40B4-BE49-F238E27FC236}">
                <a16:creationId xmlns:a16="http://schemas.microsoft.com/office/drawing/2014/main" id="{CC031595-516F-4B5E-BBEB-7BE4CA816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59" r="4928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6A8A5D-137F-4A8A-9811-F7A867F0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68" name="Rectangle 67">
              <a:extLst>
                <a:ext uri="{FF2B5EF4-FFF2-40B4-BE49-F238E27FC236}">
                  <a16:creationId xmlns:a16="http://schemas.microsoft.com/office/drawing/2014/main" id="{6EA64E00-438F-4B4F-9366-7A7230A9A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59E6386A-8042-4EC7-A981-EFAC2ACB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81D1DB1-D52A-41F0-AC22-1A77B1F5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170" y="1122363"/>
            <a:ext cx="236717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Poznáváme pohádky podle obrázků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17D3A39-AAE7-49C4-AC94-25E6EEC07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267"/>
          <a:stretch/>
        </p:blipFill>
        <p:spPr>
          <a:xfrm>
            <a:off x="-4197" y="10"/>
            <a:ext cx="5668905" cy="685799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0FA686C7-6B08-416F-AEF3-C20407936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2BBDDDB2-3938-4066-91BA-4907AF88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D2125FCC-F305-4C4C-9CB1-14B83ADD7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96643530-0EE0-4AC8-8241-ED8E26ED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Rectangle 8">
              <a:extLst>
                <a:ext uri="{FF2B5EF4-FFF2-40B4-BE49-F238E27FC236}">
                  <a16:creationId xmlns:a16="http://schemas.microsoft.com/office/drawing/2014/main" id="{A784F0C8-95D3-4D7D-8FA9-326D3DEA2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4D49008E-3A2F-4C2C-85EB-1D228F38E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B09CB0F8-91EE-4A04-91CD-9B9D390ED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954CB039-9A52-4C07-BDB1-747876D8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AD9FE313-C425-42A8-92A9-82E74C409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CD506FC5-3A23-48B7-9771-7B77E6DA0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6FF54CDF-21B0-46AE-B402-234E62F9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EE88784D-C24D-4FBD-AF34-85BA74966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F524C128-9723-4A4D-BFB5-7EBD5B24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9C742EF7-4F82-4B4A-9693-4F794B6A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0265747A-2114-4F0F-81B6-618FD389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99E488E3-470E-4FC6-A3B0-141DF162D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612B7DC5-03F3-4B7B-9520-D66144F16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B2355AA2-DB69-485A-B600-E3DF02F2D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4DC3AC80-2B15-428E-8B1E-53312C666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C48F81D6-640C-4483-9773-8C7BFF46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C7AA2EE3-7411-4DCB-B79E-0C5C95D7C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8B84BFA3-B122-4CA5-8C28-79134C975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id="{A7C22B06-B32B-46EB-9428-B7CA7DA1F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7">
              <a:extLst>
                <a:ext uri="{FF2B5EF4-FFF2-40B4-BE49-F238E27FC236}">
                  <a16:creationId xmlns:a16="http://schemas.microsoft.com/office/drawing/2014/main" id="{1AE1D740-5AF4-4B8F-B533-C8CD4E56E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555B0792-99B8-4014-AC84-7B39D2129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395B90B6-A4DE-4EEF-B53E-395E8D4AF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A0117576-A27F-4175-BD9D-EE15C96D9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93C8332E-93D3-4919-A977-06EC76556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B086AC0E-8130-47AC-A510-5285FAE65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Rectangle 33">
              <a:extLst>
                <a:ext uri="{FF2B5EF4-FFF2-40B4-BE49-F238E27FC236}">
                  <a16:creationId xmlns:a16="http://schemas.microsoft.com/office/drawing/2014/main" id="{DF1BC1DF-8089-49D8-9535-EAB0D7C9A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97388BAE-DCB9-4B88-9CDE-6FA3304D3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7E059A96-E5FE-4EE1-9C6D-3AB208BF6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CD6A3DCE-FBEE-41E7-A0EC-CA23A1DF3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52966C83-B07E-463F-B982-F3E074D9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0F475B53-6578-4C68-AC7C-3BE28EA6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8475C02B-D024-4E20-9EF3-2A7E96740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id="{1F5EF5DC-7372-4549-B0A6-800F19406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id="{8B908D96-CCB2-426B-862C-2BDB2AF71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id="{26752E6D-E46B-4DA2-B280-5C696EF4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3">
              <a:extLst>
                <a:ext uri="{FF2B5EF4-FFF2-40B4-BE49-F238E27FC236}">
                  <a16:creationId xmlns:a16="http://schemas.microsoft.com/office/drawing/2014/main" id="{011E7A27-73CF-4E1E-8AE2-B88B96F3B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4">
              <a:extLst>
                <a:ext uri="{FF2B5EF4-FFF2-40B4-BE49-F238E27FC236}">
                  <a16:creationId xmlns:a16="http://schemas.microsoft.com/office/drawing/2014/main" id="{1DBE1EE2-4667-4A45-80F7-217D3B6F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45">
              <a:extLst>
                <a:ext uri="{FF2B5EF4-FFF2-40B4-BE49-F238E27FC236}">
                  <a16:creationId xmlns:a16="http://schemas.microsoft.com/office/drawing/2014/main" id="{A48239BC-3712-4110-AE92-4AC892603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46">
              <a:extLst>
                <a:ext uri="{FF2B5EF4-FFF2-40B4-BE49-F238E27FC236}">
                  <a16:creationId xmlns:a16="http://schemas.microsoft.com/office/drawing/2014/main" id="{14B6D739-1C93-4350-BC14-ED88C6341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7">
              <a:extLst>
                <a:ext uri="{FF2B5EF4-FFF2-40B4-BE49-F238E27FC236}">
                  <a16:creationId xmlns:a16="http://schemas.microsoft.com/office/drawing/2014/main" id="{2F73DF89-CB95-4798-90CA-B7A1DF2D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8">
              <a:extLst>
                <a:ext uri="{FF2B5EF4-FFF2-40B4-BE49-F238E27FC236}">
                  <a16:creationId xmlns:a16="http://schemas.microsoft.com/office/drawing/2014/main" id="{1DA7D977-8D60-47B5-8071-30A6FA0C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9">
              <a:extLst>
                <a:ext uri="{FF2B5EF4-FFF2-40B4-BE49-F238E27FC236}">
                  <a16:creationId xmlns:a16="http://schemas.microsoft.com/office/drawing/2014/main" id="{4A241594-4FC5-4570-94B2-724F248A6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0">
              <a:extLst>
                <a:ext uri="{FF2B5EF4-FFF2-40B4-BE49-F238E27FC236}">
                  <a16:creationId xmlns:a16="http://schemas.microsoft.com/office/drawing/2014/main" id="{9D31F634-1A34-473E-A0FA-D06EB57D9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1">
              <a:extLst>
                <a:ext uri="{FF2B5EF4-FFF2-40B4-BE49-F238E27FC236}">
                  <a16:creationId xmlns:a16="http://schemas.microsoft.com/office/drawing/2014/main" id="{CE20C679-7385-48FF-BBE5-5BA7C0E70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2">
              <a:extLst>
                <a:ext uri="{FF2B5EF4-FFF2-40B4-BE49-F238E27FC236}">
                  <a16:creationId xmlns:a16="http://schemas.microsoft.com/office/drawing/2014/main" id="{ADF9CA3B-265F-4927-BA79-0A676AF3F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3">
              <a:extLst>
                <a:ext uri="{FF2B5EF4-FFF2-40B4-BE49-F238E27FC236}">
                  <a16:creationId xmlns:a16="http://schemas.microsoft.com/office/drawing/2014/main" id="{B138D01D-340C-4DB0-A0E1-D54B9319D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4">
              <a:extLst>
                <a:ext uri="{FF2B5EF4-FFF2-40B4-BE49-F238E27FC236}">
                  <a16:creationId xmlns:a16="http://schemas.microsoft.com/office/drawing/2014/main" id="{B56918B0-069B-4C98-995E-4D6B0B176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5">
              <a:extLst>
                <a:ext uri="{FF2B5EF4-FFF2-40B4-BE49-F238E27FC236}">
                  <a16:creationId xmlns:a16="http://schemas.microsoft.com/office/drawing/2014/main" id="{2BD45940-09B7-4CD3-90E7-0EA2CF6A0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6">
              <a:extLst>
                <a:ext uri="{FF2B5EF4-FFF2-40B4-BE49-F238E27FC236}">
                  <a16:creationId xmlns:a16="http://schemas.microsoft.com/office/drawing/2014/main" id="{347A8664-7179-419E-A26E-825076291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7">
              <a:extLst>
                <a:ext uri="{FF2B5EF4-FFF2-40B4-BE49-F238E27FC236}">
                  <a16:creationId xmlns:a16="http://schemas.microsoft.com/office/drawing/2014/main" id="{B7350394-4D50-4E2E-8AF2-F4A52E734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8">
              <a:extLst>
                <a:ext uri="{FF2B5EF4-FFF2-40B4-BE49-F238E27FC236}">
                  <a16:creationId xmlns:a16="http://schemas.microsoft.com/office/drawing/2014/main" id="{6B464294-4049-4542-A83E-22B8CC633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C78E281-F596-4ECB-979A-89D89452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C20E68C0-5C9E-4DA6-83AD-0EC3179BB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3">
              <a:extLst>
                <a:ext uri="{FF2B5EF4-FFF2-40B4-BE49-F238E27FC236}">
                  <a16:creationId xmlns:a16="http://schemas.microsoft.com/office/drawing/2014/main" id="{80C08ED9-C9F6-4168-816A-F5C5F3AF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id="{0A83E4BF-890D-4E0A-A720-48088D422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id="{996F9B33-C769-451E-9044-EA85C625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id="{F91D6EA2-C024-4E53-A81E-A50907517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233F8C4E-A946-462B-9703-971ABD45D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id="{06059614-A557-45C6-B625-488D41C39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9">
              <a:extLst>
                <a:ext uri="{FF2B5EF4-FFF2-40B4-BE49-F238E27FC236}">
                  <a16:creationId xmlns:a16="http://schemas.microsoft.com/office/drawing/2014/main" id="{26BCD22B-880F-40F8-88AC-CD9285348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0">
              <a:extLst>
                <a:ext uri="{FF2B5EF4-FFF2-40B4-BE49-F238E27FC236}">
                  <a16:creationId xmlns:a16="http://schemas.microsoft.com/office/drawing/2014/main" id="{52324B00-0190-4453-9F81-F0E913800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Rectangle 41">
              <a:extLst>
                <a:ext uri="{FF2B5EF4-FFF2-40B4-BE49-F238E27FC236}">
                  <a16:creationId xmlns:a16="http://schemas.microsoft.com/office/drawing/2014/main" id="{33BE57C0-F93F-4C88-B489-0BFA90D01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094631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38F0B83-9858-4980-AD76-454A8DAD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Hrajeme pohádku „o mechovém domečku“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interiér&#10;&#10;Popis byl vytvořen automaticky">
            <a:extLst>
              <a:ext uri="{FF2B5EF4-FFF2-40B4-BE49-F238E27FC236}">
                <a16:creationId xmlns:a16="http://schemas.microsoft.com/office/drawing/2014/main" id="{78EF931C-2C73-4CBF-9BBA-CBB4641EE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6" r="17871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7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skupina, několik&#10;&#10;Popis byl vytvořen automaticky">
            <a:extLst>
              <a:ext uri="{FF2B5EF4-FFF2-40B4-BE49-F238E27FC236}">
                <a16:creationId xmlns:a16="http://schemas.microsoft.com/office/drawing/2014/main" id="{B98E8925-6618-4F1D-A16F-72CF7640A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0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&#10;&#10;Popis byl vytvořen automaticky">
            <a:extLst>
              <a:ext uri="{FF2B5EF4-FFF2-40B4-BE49-F238E27FC236}">
                <a16:creationId xmlns:a16="http://schemas.microsoft.com/office/drawing/2014/main" id="{40F621AF-5EF0-4378-8F76-3229B95A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12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ítě, interiér, skupina&#10;&#10;Popis byl vytvořen automaticky">
            <a:extLst>
              <a:ext uri="{FF2B5EF4-FFF2-40B4-BE49-F238E27FC236}">
                <a16:creationId xmlns:a16="http://schemas.microsoft.com/office/drawing/2014/main" id="{48115958-CE5B-4E0D-8F90-8A7562FF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0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&#10;&#10;Popis byl vytvořen automaticky">
            <a:extLst>
              <a:ext uri="{FF2B5EF4-FFF2-40B4-BE49-F238E27FC236}">
                <a16:creationId xmlns:a16="http://schemas.microsoft.com/office/drawing/2014/main" id="{DE1F828E-ABE6-48C6-B54D-E7F871525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4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atro, osoba, místnost&#10;&#10;Popis byl vytvořen automaticky">
            <a:extLst>
              <a:ext uri="{FF2B5EF4-FFF2-40B4-BE49-F238E27FC236}">
                <a16:creationId xmlns:a16="http://schemas.microsoft.com/office/drawing/2014/main" id="{5090DEB3-5F45-40F7-8F0A-9B352738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2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&#10;&#10;Popis byl vytvořen automaticky">
            <a:extLst>
              <a:ext uri="{FF2B5EF4-FFF2-40B4-BE49-F238E27FC236}">
                <a16:creationId xmlns:a16="http://schemas.microsoft.com/office/drawing/2014/main" id="{A6F4CDE7-CB1C-422F-9B6C-3772E6D3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97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88B9D54-E3FD-447E-AD91-AC1CDBED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Hledání stínů pohádkových postav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dítě, patro, interiér&#10;&#10;Popis byl vytvořen automaticky">
            <a:extLst>
              <a:ext uri="{FF2B5EF4-FFF2-40B4-BE49-F238E27FC236}">
                <a16:creationId xmlns:a16="http://schemas.microsoft.com/office/drawing/2014/main" id="{B9F2151D-98F5-4047-B4E6-4DA7A3D30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35" r="6252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6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F27E298-2E45-4F89-9B35-054BA8DF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Stavění hradu – dějová posloupnost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patro&#10;&#10;Popis byl vytvořen automaticky">
            <a:extLst>
              <a:ext uri="{FF2B5EF4-FFF2-40B4-BE49-F238E27FC236}">
                <a16:creationId xmlns:a16="http://schemas.microsoft.com/office/drawing/2014/main" id="{19C3E719-16AD-408D-BEC3-717EC16D3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7" r="12071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7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DD6615-A37D-44BC-BA79-83A5C71C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800" b="1" dirty="0">
                <a:solidFill>
                  <a:schemeClr val="bg1"/>
                </a:solidFill>
              </a:rPr>
              <a:t>Skládání pohádek z dílků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atro, interiér, přeplněné&#10;&#10;Popis byl vytvořen automaticky">
            <a:extLst>
              <a:ext uri="{FF2B5EF4-FFF2-40B4-BE49-F238E27FC236}">
                <a16:creationId xmlns:a16="http://schemas.microsoft.com/office/drawing/2014/main" id="{85C55CD0-FF86-41F0-83B4-E914F8D7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2" r="8535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74CEFE1-A405-4D4C-A93C-BD38BD00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Tvoříme čarodějnici z perníkové chaloupky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interiér, osoba, dítě&#10;&#10;Popis byl vytvořen automaticky">
            <a:extLst>
              <a:ext uri="{FF2B5EF4-FFF2-40B4-BE49-F238E27FC236}">
                <a16:creationId xmlns:a16="http://schemas.microsoft.com/office/drawing/2014/main" id="{B27F799A-AA4F-44BC-B4EA-A6F9A41A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2" b="2093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3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atro&#10;&#10;Popis byl vytvořen automaticky">
            <a:extLst>
              <a:ext uri="{FF2B5EF4-FFF2-40B4-BE49-F238E27FC236}">
                <a16:creationId xmlns:a16="http://schemas.microsoft.com/office/drawing/2014/main" id="{5DF83C36-FFDD-449D-A454-9198156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03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interiér&#10;&#10;Popis byl vytvořen automaticky">
            <a:extLst>
              <a:ext uri="{FF2B5EF4-FFF2-40B4-BE49-F238E27FC236}">
                <a16:creationId xmlns:a16="http://schemas.microsoft.com/office/drawing/2014/main" id="{835CDBDC-6143-401D-915A-4DE589DD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93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, dítě, interiér, osoba&#10;&#10;Popis byl vytvořen automaticky">
            <a:extLst>
              <a:ext uri="{FF2B5EF4-FFF2-40B4-BE49-F238E27FC236}">
                <a16:creationId xmlns:a16="http://schemas.microsoft.com/office/drawing/2014/main" id="{70DA0078-077E-438B-88F1-EC85CC89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9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7EC18FC-DCD0-45A2-96F8-387925FBC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b="1" dirty="0">
                <a:solidFill>
                  <a:schemeClr val="bg1"/>
                </a:solidFill>
              </a:rPr>
              <a:t>Tvoření zámku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stůl, osoba, vsedě&#10;&#10;Popis byl vytvořen automaticky">
            <a:extLst>
              <a:ext uri="{FF2B5EF4-FFF2-40B4-BE49-F238E27FC236}">
                <a16:creationId xmlns:a16="http://schemas.microsoft.com/office/drawing/2014/main" id="{F0F9DFE8-FA89-4307-B51A-4E96B90F9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42" b="5773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37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atro, interiér, dítě, malé&#10;&#10;Popis byl vytvořen automaticky">
            <a:extLst>
              <a:ext uri="{FF2B5EF4-FFF2-40B4-BE49-F238E27FC236}">
                <a16:creationId xmlns:a16="http://schemas.microsoft.com/office/drawing/2014/main" id="{F7EE028F-206B-4E92-8DF6-EF4554563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74F12FB6-AD5D-4E0E-8F36-314AD25C6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5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stůl, vsedě, patro&#10;&#10;Popis byl vytvořen automaticky">
            <a:extLst>
              <a:ext uri="{FF2B5EF4-FFF2-40B4-BE49-F238E27FC236}">
                <a16:creationId xmlns:a16="http://schemas.microsoft.com/office/drawing/2014/main" id="{0FDDDF0C-463B-4BA9-8E7B-68B3AB423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chlapec, malé, mladý, dětská postýlka&#10;&#10;Popis byl vytvořen automaticky">
            <a:extLst>
              <a:ext uri="{FF2B5EF4-FFF2-40B4-BE49-F238E27FC236}">
                <a16:creationId xmlns:a16="http://schemas.microsoft.com/office/drawing/2014/main" id="{87CE4E00-2130-4AB2-92D7-9F23A23B99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6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16E8E594-E310-4706-A06F-352CAB367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interiér, patro, osoba&#10;&#10;Popis byl vytvořen automaticky">
            <a:extLst>
              <a:ext uri="{FF2B5EF4-FFF2-40B4-BE49-F238E27FC236}">
                <a16:creationId xmlns:a16="http://schemas.microsoft.com/office/drawing/2014/main" id="{63FDC306-F865-4CCB-A828-273C06AF5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34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patro, osoba, zeď&#10;&#10;Popis byl vytvořen automaticky">
            <a:extLst>
              <a:ext uri="{FF2B5EF4-FFF2-40B4-BE49-F238E27FC236}">
                <a16:creationId xmlns:a16="http://schemas.microsoft.com/office/drawing/2014/main" id="{8DF9BD9F-478D-4902-9F10-EC3041FDF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5" name="Obrázek 4" descr="Obsah obrázku interiér, dítě, patro, malé&#10;&#10;Popis byl vytvořen automaticky">
            <a:extLst>
              <a:ext uri="{FF2B5EF4-FFF2-40B4-BE49-F238E27FC236}">
                <a16:creationId xmlns:a16="http://schemas.microsoft.com/office/drawing/2014/main" id="{D1E0C965-CE93-4938-9BF3-27503842A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62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10D2970-FE80-42EF-B54A-0C6858F6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Dějová posloupnost „pohádka o řepě“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atro, dítě, interiér, malé&#10;&#10;Popis byl vytvořen automaticky">
            <a:extLst>
              <a:ext uri="{FF2B5EF4-FFF2-40B4-BE49-F238E27FC236}">
                <a16:creationId xmlns:a16="http://schemas.microsoft.com/office/drawing/2014/main" id="{A8434788-168A-4C5B-B018-FDBDD16D7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7" r="12570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8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tro, interiér, dítě&#10;&#10;Popis byl vytvořen automaticky">
            <a:extLst>
              <a:ext uri="{FF2B5EF4-FFF2-40B4-BE49-F238E27FC236}">
                <a16:creationId xmlns:a16="http://schemas.microsoft.com/office/drawing/2014/main" id="{04271E02-3D87-4274-8644-F1DA70CE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stůl, interiér, osoba&#10;&#10;Popis byl vytvořen automaticky">
            <a:extLst>
              <a:ext uri="{FF2B5EF4-FFF2-40B4-BE49-F238E27FC236}">
                <a16:creationId xmlns:a16="http://schemas.microsoft.com/office/drawing/2014/main" id="{2AC1F7D6-A6C3-4A58-B272-37E80CC94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4B6EDDEA-D7B4-44D8-8194-B3073FFA6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9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BE0D278-0C63-400C-8FB0-8B0DDA13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Pohádkové kvarteto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atro, interiér, dítě, osoba&#10;&#10;Popis byl vytvořen automaticky">
            <a:extLst>
              <a:ext uri="{FF2B5EF4-FFF2-40B4-BE49-F238E27FC236}">
                <a16:creationId xmlns:a16="http://schemas.microsoft.com/office/drawing/2014/main" id="{8C07E4D1-8356-45AC-964E-97B1E58BC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18" r="4869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84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tůl, interiér, přeplněné&#10;&#10;Popis byl vytvořen automaticky">
            <a:extLst>
              <a:ext uri="{FF2B5EF4-FFF2-40B4-BE49-F238E27FC236}">
                <a16:creationId xmlns:a16="http://schemas.microsoft.com/office/drawing/2014/main" id="{B5723492-5C05-4449-B815-25659075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6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A6E10AA-A132-42F7-9F3D-8C025413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Hrajeme si s pohádkou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země, exteriér, papírnictví&#10;&#10;Popis byl vytvořen automaticky">
            <a:extLst>
              <a:ext uri="{FF2B5EF4-FFF2-40B4-BE49-F238E27FC236}">
                <a16:creationId xmlns:a16="http://schemas.microsoft.com/office/drawing/2014/main" id="{4CC84E3F-83CF-49D4-A1E9-8A8538ACE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" r="22053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804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4B03F2-B5B0-423A-B2FD-8489632C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21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F4F707-6FBF-4B57-BD8F-C805B91C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800" b="1" dirty="0">
                <a:solidFill>
                  <a:schemeClr val="bg1"/>
                </a:solidFill>
              </a:rPr>
              <a:t>Skládání slov z pohádek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3CDE414B-9F56-4668-94B6-83B728E1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115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38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96BE5EF6-96E9-4F40-A8B3-7196FEF39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5" name="Obrázek 4" descr="Obsah obrázku text, dítě, osoba, chlapec&#10;&#10;Popis byl vytvořen automaticky">
            <a:extLst>
              <a:ext uri="{FF2B5EF4-FFF2-40B4-BE49-F238E27FC236}">
                <a16:creationId xmlns:a16="http://schemas.microsoft.com/office/drawing/2014/main" id="{7E8F8940-0387-447C-BED2-A6E6CA3CA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3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dítě, patro, interiér, vsedě&#10;&#10;Popis byl vytvořen automaticky">
            <a:extLst>
              <a:ext uri="{FF2B5EF4-FFF2-40B4-BE49-F238E27FC236}">
                <a16:creationId xmlns:a16="http://schemas.microsoft.com/office/drawing/2014/main" id="{47AB891D-D786-4204-8ECD-6D5DEF3A1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5" name="Obrázek 4" descr="Obsah obrázku text, dítě, malé, osoba&#10;&#10;Popis byl vytvořen automaticky">
            <a:extLst>
              <a:ext uri="{FF2B5EF4-FFF2-40B4-BE49-F238E27FC236}">
                <a16:creationId xmlns:a16="http://schemas.microsoft.com/office/drawing/2014/main" id="{AFD80B5D-D569-4A19-AC0C-4137AE04A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13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interiér, vsedě, osoba&#10;&#10;Popis byl vytvořen automaticky">
            <a:extLst>
              <a:ext uri="{FF2B5EF4-FFF2-40B4-BE49-F238E27FC236}">
                <a16:creationId xmlns:a16="http://schemas.microsoft.com/office/drawing/2014/main" id="{9F775873-6E90-4AE1-9637-925B81329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5" name="Obrázek 4" descr="Obsah obrázku text, osoba, interiér, rodina&#10;&#10;Popis byl vytvořen automaticky">
            <a:extLst>
              <a:ext uri="{FF2B5EF4-FFF2-40B4-BE49-F238E27FC236}">
                <a16:creationId xmlns:a16="http://schemas.microsoft.com/office/drawing/2014/main" id="{D6C1D979-76DF-4D4E-A26C-674365DB1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1" r="11109" b="2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49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&#10;&#10;Popis byl vytvořen automaticky">
            <a:extLst>
              <a:ext uri="{FF2B5EF4-FFF2-40B4-BE49-F238E27FC236}">
                <a16:creationId xmlns:a16="http://schemas.microsoft.com/office/drawing/2014/main" id="{A24324FA-1CE6-4A11-B89A-A167542F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419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ítě, chlapec, malé, batole&#10;&#10;Popis byl vytvořen automaticky">
            <a:extLst>
              <a:ext uri="{FF2B5EF4-FFF2-40B4-BE49-F238E27FC236}">
                <a16:creationId xmlns:a16="http://schemas.microsoft.com/office/drawing/2014/main" id="{DF77F5E9-AF5D-4089-83A2-5A506CEC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stůl, interiér, osoba&#10;&#10;Popis byl vytvořen automaticky">
            <a:extLst>
              <a:ext uri="{FF2B5EF4-FFF2-40B4-BE49-F238E27FC236}">
                <a16:creationId xmlns:a16="http://schemas.microsoft.com/office/drawing/2014/main" id="{7D9D0BB4-542E-41A4-97DF-EA1501662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interiér, osoba, červená&#10;&#10;Popis byl vytvořen automaticky">
            <a:extLst>
              <a:ext uri="{FF2B5EF4-FFF2-40B4-BE49-F238E27FC236}">
                <a16:creationId xmlns:a16="http://schemas.microsoft.com/office/drawing/2014/main" id="{6EDC6777-319E-4358-AE23-18331BF6C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8B5699F-EC1A-4B0A-8548-8B1C6212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Zpracovala: </a:t>
            </a:r>
            <a:r>
              <a:rPr lang="cs-CZ" sz="2800" b="1" dirty="0" err="1">
                <a:solidFill>
                  <a:schemeClr val="bg1"/>
                </a:solidFill>
              </a:rPr>
              <a:t>Steculová</a:t>
            </a:r>
            <a:r>
              <a:rPr lang="cs-CZ" sz="2800" b="1" dirty="0">
                <a:solidFill>
                  <a:schemeClr val="bg1"/>
                </a:solidFill>
              </a:rPr>
              <a:t> Gabriela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167F13CD-D274-4D0A-9666-9BB886123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19" b="9795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81C1E48-45BA-4309-AC88-7C0ECA018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DCA84B88-B25F-4677-AF28-FADDB986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408" y="808057"/>
            <a:ext cx="7670799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tůl, interiér, chlapec, osoba&#10;&#10;Popis byl vytvořen automaticky">
            <a:extLst>
              <a:ext uri="{FF2B5EF4-FFF2-40B4-BE49-F238E27FC236}">
                <a16:creationId xmlns:a16="http://schemas.microsoft.com/office/drawing/2014/main" id="{F7DF45AE-7A26-4872-A974-9C465728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0"/>
          <a:stretch/>
        </p:blipFill>
        <p:spPr>
          <a:xfrm>
            <a:off x="976709" y="1136606"/>
            <a:ext cx="3533773" cy="4577297"/>
          </a:xfrm>
          <a:prstGeom prst="rect">
            <a:avLst/>
          </a:prstGeom>
        </p:spPr>
      </p:pic>
      <p:pic>
        <p:nvPicPr>
          <p:cNvPr id="3" name="Obrázek 2" descr="Obsah obrázku text, interiér, malé, osoba&#10;&#10;Popis byl vytvořen automaticky">
            <a:extLst>
              <a:ext uri="{FF2B5EF4-FFF2-40B4-BE49-F238E27FC236}">
                <a16:creationId xmlns:a16="http://schemas.microsoft.com/office/drawing/2014/main" id="{9EFD7595-2469-404B-AB76-1A3901932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850"/>
          <a:stretch/>
        </p:blipFill>
        <p:spPr>
          <a:xfrm>
            <a:off x="4631132" y="1136606"/>
            <a:ext cx="35337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3FE245C-D2D0-48FC-A870-01098003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47" y="1113282"/>
            <a:ext cx="2617177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b="1" dirty="0">
                <a:solidFill>
                  <a:schemeClr val="bg1"/>
                </a:solidFill>
              </a:rPr>
              <a:t>Skládání zámku podle předlohy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1" y="808057"/>
            <a:ext cx="506434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exteriér, dívka, malé&#10;&#10;Popis byl vytvořen automaticky">
            <a:extLst>
              <a:ext uri="{FF2B5EF4-FFF2-40B4-BE49-F238E27FC236}">
                <a16:creationId xmlns:a16="http://schemas.microsoft.com/office/drawing/2014/main" id="{08B114CC-09C0-4704-A10C-3781A314C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9" r="9078" b="2"/>
          <a:stretch/>
        </p:blipFill>
        <p:spPr>
          <a:xfrm>
            <a:off x="839241" y="1136606"/>
            <a:ext cx="458428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6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56</TotalTime>
  <Words>146</Words>
  <Application>Microsoft Office PowerPoint</Application>
  <PresentationFormat>Předvádění na obrazovce (4:3)</PresentationFormat>
  <Paragraphs>28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Arial</vt:lpstr>
      <vt:lpstr>Calibri</vt:lpstr>
      <vt:lpstr>Tw Cen MT</vt:lpstr>
      <vt:lpstr>Obvod</vt:lpstr>
      <vt:lpstr>MÁME RÁDI POHÁDKY</vt:lpstr>
      <vt:lpstr>ZÁMĚR</vt:lpstr>
      <vt:lpstr>Skládání perníčků podle předlohy</vt:lpstr>
      <vt:lpstr>Poznáváme pohádky podle obrázků</vt:lpstr>
      <vt:lpstr>Tvoříme čarodějnici z perníkové chaloupky</vt:lpstr>
      <vt:lpstr>Prezentace aplikace PowerPoint</vt:lpstr>
      <vt:lpstr>Prezentace aplikace PowerPoint</vt:lpstr>
      <vt:lpstr>Prezentace aplikace PowerPoint</vt:lpstr>
      <vt:lpstr>Skládání zámku podle předlohy</vt:lpstr>
      <vt:lpstr>Třídění perníčků podle tvaru  skupinová práce dětí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Počítáme zdobení - barvičky</vt:lpstr>
      <vt:lpstr>Tvoříme perníkovou chaloupku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Moje oblíbená pohádka – kresba tuší</vt:lpstr>
      <vt:lpstr>Prezentace aplikace PowerPoint</vt:lpstr>
      <vt:lpstr>Prezentace aplikace PowerPoint</vt:lpstr>
      <vt:lpstr>Prezentace aplikace PowerPoint</vt:lpstr>
      <vt:lpstr>Prezentace aplikace PowerPoint</vt:lpstr>
      <vt:lpstr>Vymalování barvami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Máme i čas na to, prohlédnout si své portfolio</vt:lpstr>
      <vt:lpstr>Prezentace aplikace PowerPoint</vt:lpstr>
      <vt:lpstr>Prohlížíme si a povídáme u pohádkových knih</vt:lpstr>
      <vt:lpstr>Hrajeme pohádku „o mechovém domečku“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Hledání stínů pohádkových postav</vt:lpstr>
      <vt:lpstr>Stavění hradu – dějová posloupnost</vt:lpstr>
      <vt:lpstr>Skládání pohádek z dílků</vt:lpstr>
      <vt:lpstr>Prezentace aplikace PowerPoint</vt:lpstr>
      <vt:lpstr>Prezentace aplikace PowerPoint</vt:lpstr>
      <vt:lpstr>Prezentace aplikace PowerPoint</vt:lpstr>
      <vt:lpstr>Tvoření zámku</vt:lpstr>
      <vt:lpstr>Prezentace aplikace PowerPoint</vt:lpstr>
      <vt:lpstr>Prezentace aplikace PowerPoint</vt:lpstr>
      <vt:lpstr>Prezentace aplikace PowerPoint</vt:lpstr>
      <vt:lpstr>Prezentace aplikace PowerPoint</vt:lpstr>
      <vt:lpstr>Dějová posloupnost „pohádka o řepě“</vt:lpstr>
      <vt:lpstr>Prezentace aplikace PowerPoint</vt:lpstr>
      <vt:lpstr>Pohádkové kvarteto</vt:lpstr>
      <vt:lpstr>Prezentace aplikace PowerPoint</vt:lpstr>
      <vt:lpstr>Hrajeme si s pohádkou</vt:lpstr>
      <vt:lpstr>Prezentace aplikace PowerPoint</vt:lpstr>
      <vt:lpstr>Skládání slov z pohádek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Zpracovala: Steculová Gabriela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MÁME RÁDI POHÁDKY</dc:title>
  <dc:creator>10934</dc:creator>
  <cp:lastModifiedBy>10934</cp:lastModifiedBy>
  <cp:revision>1</cp:revision>
  <dcterms:created xsi:type="dcterms:W3CDTF">2022-03-25T17:36:13Z</dcterms:created>
  <dcterms:modified xsi:type="dcterms:W3CDTF">2022-03-25T18:33:09Z</dcterms:modified>
</cp:coreProperties>
</file>